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4"/>
  </p:notesMasterIdLst>
  <p:sldIdLst>
    <p:sldId id="256" r:id="rId3"/>
  </p:sldIdLst>
  <p:sldSz cx="32404050" cy="43205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jR8Crr58Y1TgByqZXJk42TPnvH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4B8597-EE27-4240-88BD-9D57DD668240}">
  <a:tblStyle styleId="{084B8597-EE27-4240-88BD-9D57DD6682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" d="100"/>
          <a:sy n="14" d="100"/>
        </p:scale>
        <p:origin x="1206" y="1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>
            <a:spLocks noGrp="1"/>
          </p:cNvSpPr>
          <p:nvPr>
            <p:ph type="pic" idx="2"/>
          </p:nvPr>
        </p:nvSpPr>
        <p:spPr>
          <a:xfrm>
            <a:off x="7094538" y="3403600"/>
            <a:ext cx="21717000" cy="228600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7094538" y="29818015"/>
            <a:ext cx="21717000" cy="447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body" idx="1"/>
          </p:nvPr>
        </p:nvSpPr>
        <p:spPr>
          <a:xfrm rot="5400000">
            <a:off x="3240088" y="11671300"/>
            <a:ext cx="25923875" cy="2754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 rot="5400000">
            <a:off x="14394658" y="14780420"/>
            <a:ext cx="30480000" cy="769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body" idx="1"/>
          </p:nvPr>
        </p:nvSpPr>
        <p:spPr>
          <a:xfrm rot="5400000">
            <a:off x="-1064417" y="7165182"/>
            <a:ext cx="30480000" cy="2292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2714626" y="11006138"/>
            <a:ext cx="15306675" cy="228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18173701" y="11006138"/>
            <a:ext cx="15306675" cy="228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2"/>
          </p:nvPr>
        </p:nvSpPr>
        <p:spPr>
          <a:xfrm>
            <a:off x="1809751" y="12082463"/>
            <a:ext cx="15992475" cy="2195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3"/>
          </p:nvPr>
        </p:nvSpPr>
        <p:spPr>
          <a:xfrm>
            <a:off x="18386426" y="8528052"/>
            <a:ext cx="15998825" cy="3554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4"/>
          </p:nvPr>
        </p:nvSpPr>
        <p:spPr>
          <a:xfrm>
            <a:off x="18386426" y="12082463"/>
            <a:ext cx="15998825" cy="2195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4150976" y="1517652"/>
            <a:ext cx="20234275" cy="3251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2"/>
          </p:nvPr>
        </p:nvSpPr>
        <p:spPr>
          <a:xfrm>
            <a:off x="1809750" y="7972425"/>
            <a:ext cx="11907838" cy="2606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marR="0" lvl="0" indent="-1149350" algn="l" rtl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Times New Roman"/>
              <a:buChar char="•"/>
              <a:defRPr sz="1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35050" algn="l" rtl="0">
              <a:lnSpc>
                <a:spcPct val="100000"/>
              </a:lnSpc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Times New Roman"/>
              <a:buChar char="–"/>
              <a:defRPr sz="12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20750" algn="l" rtl="0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Times New Roman"/>
              <a:buChar char="•"/>
              <a:defRPr sz="10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–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457200" marR="0" lvl="0" indent="-1149350" algn="l" rtl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Times New Roman"/>
              <a:buChar char="•"/>
              <a:defRPr sz="1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35050" algn="l" rtl="0">
              <a:lnSpc>
                <a:spcPct val="100000"/>
              </a:lnSpc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Times New Roman"/>
              <a:buChar char="–"/>
              <a:defRPr sz="12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20750" algn="l" rtl="0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Times New Roman"/>
              <a:buChar char="•"/>
              <a:defRPr sz="10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–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sz="9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dt" idx="10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3650" tIns="206825" rIns="413650" bIns="2068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6000"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/>
        </p:nvSpPr>
        <p:spPr>
          <a:xfrm>
            <a:off x="1408113" y="5163284"/>
            <a:ext cx="30110112" cy="2212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2500" lnSpcReduction="2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pt-BR" sz="65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TÍTULO: </a:t>
            </a:r>
            <a:r>
              <a:rPr lang="pt-BR" sz="6500" b="0" i="0" u="none" strike="noStrike" cap="none" dirty="0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Subtítulo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pt-BR" sz="6500" b="1" i="0" u="none" strike="noStrike" cap="none" dirty="0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&lt;Título do trabalho Arial ou fonte não serigrafada, negrito, tamanho 72pt, podendo ser reduzido para até 60, caso a quantidade de texto ultrapasse o espaço delimitado&gt;</a:t>
            </a:r>
            <a:endParaRPr sz="6500" b="0" i="0" u="none" strike="noStrike" cap="none" dirty="0">
              <a:solidFill>
                <a:srgbClr val="21218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408113" y="7339947"/>
            <a:ext cx="30110112" cy="4323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(1)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NOBRENOME,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(2)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SOBRENOME,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(3)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(4)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NOBRENOME,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(5)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SOBRENOME, Nome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(6)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pt-BR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4000" b="1" i="0" u="none" strike="noStrike" cap="none" dirty="0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&lt;Nomes dos autores: Arial ou fonte não serigrafada, negrito, corpo 30 a 40 </a:t>
            </a:r>
            <a:r>
              <a:rPr lang="pt-BR" sz="4000" b="1" i="0" u="none" strike="noStrike" cap="none" dirty="0" err="1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pt</a:t>
            </a:r>
            <a:r>
              <a:rPr lang="pt-BR" sz="4000" b="1" i="0" u="none" strike="noStrike" cap="none" dirty="0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 &gt;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(3)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(5)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Formação acadêmica, Instituição; e endereço eletrônico</a:t>
            </a:r>
            <a:r>
              <a:rPr lang="pt-BR" sz="4000" b="1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(6)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4000" b="0" i="0" u="none" strike="noStrike" cap="none" dirty="0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&lt;unidade acadêmica: Arial ou fonte não serigrafada, regular, corpo 30 a 40pt&gt;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204913" y="17465301"/>
            <a:ext cx="14400212" cy="71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sz="2400" b="0" i="0" u="none" strike="noStrike" cap="none">
              <a:solidFill>
                <a:srgbClr val="0033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6689929" y="28928536"/>
            <a:ext cx="14400213" cy="5499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6684627" y="34850155"/>
            <a:ext cx="14400212" cy="483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REFERÊNCIAS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24 pt, podendo ser reduzido para até 16pt,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109662" y="24832081"/>
            <a:ext cx="14400212" cy="987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 rot="10800000" flipH="1">
            <a:off x="657225" y="11593163"/>
            <a:ext cx="30861001" cy="45719"/>
          </a:xfrm>
          <a:prstGeom prst="rect">
            <a:avLst/>
          </a:prstGeom>
          <a:solidFill>
            <a:srgbClr val="002B7B"/>
          </a:solidFill>
          <a:ln w="38100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204913" y="11857037"/>
            <a:ext cx="14400212" cy="506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1218A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&lt;Corpo do texto Arial ou fonte não serigrafada, regular tamanho 32pt, podendo ser reduzido para até 24pt, caso a quantidade de texto ultrapasse o espaço delimitado&gt;.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109647" y="34427900"/>
            <a:ext cx="13990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Tabela 1 -</a:t>
            </a: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400">
                <a:solidFill>
                  <a:schemeClr val="dk1"/>
                </a:solidFill>
              </a:rPr>
              <a:t>Bolsas do Programa de Bolsa Permanência (PBP), do Programa de Educação Tutorial (PET) e do Programa de Desenvolvimento da Preceptoria em Saúde (PRODEPS).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6770349" y="17872048"/>
            <a:ext cx="13788232" cy="446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pt-BR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pelos autores, 2023.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16846550" y="24166439"/>
            <a:ext cx="78867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pt-BR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pela comissão do evento, 2023.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6689927" y="24981458"/>
            <a:ext cx="146607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6603663" y="11738210"/>
            <a:ext cx="1378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Gráfico 01. </a:t>
            </a: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Exemplo de formatação para gráficos.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6770352" y="18552562"/>
            <a:ext cx="59219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 1. </a:t>
            </a:r>
            <a:r>
              <a:rPr lang="pt-BR" sz="2400">
                <a:solidFill>
                  <a:schemeClr val="dk1"/>
                </a:solidFill>
              </a:rPr>
              <a:t>Logotipo do evento</a:t>
            </a: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109644" y="39169600"/>
            <a:ext cx="77043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pt-BR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</a:t>
            </a:r>
            <a:r>
              <a:rPr lang="pt-BR" sz="2300">
                <a:solidFill>
                  <a:schemeClr val="dk1"/>
                </a:solidFill>
              </a:rPr>
              <a:t>Adaptado da Capes</a:t>
            </a:r>
            <a:r>
              <a:rPr lang="pt-BR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2023.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273963" y="39529829"/>
            <a:ext cx="29627400" cy="29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4000"/>
              <a:buFont typeface="Arial"/>
              <a:buNone/>
            </a:pPr>
            <a:r>
              <a:rPr lang="pt-BR" sz="4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r>
              <a:rPr lang="pt-BR" sz="6000" b="1" i="0" u="none" strike="noStrike" cap="non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24 pt, podendo ser reduzido para até 16pt, caso a quantidade de texto ultrapasse o espaço delimitado&gt;.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Se o projeto for financiado por alguma agência de fomento, citar a fonte. Exemplo: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"O presente trabalho foi realizado com apoio da Coordenação de Aperfeiçoamento de Pessoal de Nível Superior - Brasil (CAPES) - Código de Financiamento 001”, do Instituto Federal de Educação, Ciência e Tecnologia de </a:t>
            </a:r>
            <a:r>
              <a:rPr lang="pt-BR" sz="2400">
                <a:solidFill>
                  <a:schemeClr val="dk1"/>
                </a:solidFill>
              </a:rPr>
              <a:t>…</a:t>
            </a: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(IF</a:t>
            </a:r>
            <a:r>
              <a:rPr lang="pt-BR" sz="2400">
                <a:solidFill>
                  <a:schemeClr val="dk1"/>
                </a:solidFill>
              </a:rPr>
              <a:t>…)</a:t>
            </a:r>
            <a:r>
              <a:rPr lang="pt-BR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da Secretaria Estadual de Educação (SEDUC)”.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55400" y="12363812"/>
            <a:ext cx="8858700" cy="53443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7" name="Google Shape;117;p1"/>
          <p:cNvGraphicFramePr/>
          <p:nvPr/>
        </p:nvGraphicFramePr>
        <p:xfrm>
          <a:off x="1605738" y="35333575"/>
          <a:ext cx="13408050" cy="3685150"/>
        </p:xfrm>
        <a:graphic>
          <a:graphicData uri="http://schemas.openxmlformats.org/drawingml/2006/table">
            <a:tbl>
              <a:tblPr bandRow="1" bandCol="1">
                <a:noFill/>
                <a:tableStyleId>{084B8597-EE27-4240-88BD-9D57DD668240}</a:tableStyleId>
              </a:tblPr>
              <a:tblGrid>
                <a:gridCol w="304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9375">
                <a:tc>
                  <a:txBody>
                    <a:bodyPr/>
                    <a:lstStyle/>
                    <a:p>
                      <a:pPr marL="0" lvl="1" indent="-1206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900"/>
                        <a:buAutoNum type="arabicPeriod"/>
                      </a:pPr>
                      <a:r>
                        <a:rPr lang="pt-BR" sz="1900" b="1"/>
                        <a:t>Modalidade</a:t>
                      </a:r>
                      <a:endParaRPr sz="1900" b="1"/>
                    </a:p>
                  </a:txBody>
                  <a:tcPr marL="44450" marR="44450" marT="0" marB="0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 b="1"/>
                        <a:t>Nº de Bolsas 2023</a:t>
                      </a:r>
                      <a:endParaRPr sz="1900"/>
                    </a:p>
                  </a:txBody>
                  <a:tcPr marL="44450" marR="44450" marT="0" marB="0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 b="1"/>
                        <a:t>Vigente desde 2023</a:t>
                      </a:r>
                      <a:endParaRPr sz="1900"/>
                    </a:p>
                  </a:txBody>
                  <a:tcPr marL="44450" marR="44450" marT="0" marB="0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 b="1"/>
                        <a:t>% Reajuste</a:t>
                      </a:r>
                      <a:endParaRPr sz="1900"/>
                    </a:p>
                  </a:txBody>
                  <a:tcPr marL="44450" marR="44450" marT="0" marB="0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 b="1"/>
                        <a:t>Valor após Reajuste (2023 em diante)</a:t>
                      </a:r>
                      <a:endParaRPr sz="1900"/>
                    </a:p>
                  </a:txBody>
                  <a:tcPr marL="44450" marR="44450" marT="0" marB="0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PBP - IFES - Indígenas e Quilombolas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10.000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900,00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55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1.400,00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PBP - IFES - Vulneráveis</a:t>
                      </a:r>
                      <a:endParaRPr sz="1900"/>
                    </a:p>
                  </a:txBody>
                  <a:tcPr marL="44450" marR="44450" marT="0" marB="0">
                    <a:lnT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108</a:t>
                      </a:r>
                      <a:endParaRPr sz="1900"/>
                    </a:p>
                  </a:txBody>
                  <a:tcPr marL="44450" marR="44450" marT="0" marB="0">
                    <a:lnT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400,00</a:t>
                      </a:r>
                      <a:endParaRPr sz="1900"/>
                    </a:p>
                  </a:txBody>
                  <a:tcPr marL="44450" marR="44450" marT="0" marB="0">
                    <a:lnT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75</a:t>
                      </a:r>
                      <a:endParaRPr sz="1900"/>
                    </a:p>
                  </a:txBody>
                  <a:tcPr marL="44450" marR="44450" marT="0" marB="0">
                    <a:lnT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700,00</a:t>
                      </a:r>
                      <a:endParaRPr sz="1900"/>
                    </a:p>
                  </a:txBody>
                  <a:tcPr marL="44450" marR="44450" marT="0" marB="0">
                    <a:lnT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PET - Bolsas - Discentes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10.020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400,00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75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700,00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PET - Bolsas - Tutores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835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2.200,00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40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00"/>
                        <a:t>3.150,00</a:t>
                      </a:r>
                      <a:endParaRPr sz="1900"/>
                    </a:p>
                  </a:txBody>
                  <a:tcPr marL="44450" marR="44450" marT="0" marB="0">
                    <a:lnT w="63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8" name="Google Shape;118;p1"/>
          <p:cNvPicPr preferRelativeResize="0"/>
          <p:nvPr/>
        </p:nvPicPr>
        <p:blipFill rotWithShape="1">
          <a:blip r:embed="rId5">
            <a:alphaModFix/>
          </a:blip>
          <a:srcRect t="1845"/>
          <a:stretch/>
        </p:blipFill>
        <p:spPr>
          <a:xfrm>
            <a:off x="20674300" y="19014213"/>
            <a:ext cx="6691950" cy="4974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33CC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1365</Words>
  <Application>Microsoft Office PowerPoint</Application>
  <PresentationFormat>Personalizar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Estrutura padrão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UniRV;MÁRCIA MENDES</dc:creator>
  <cp:lastModifiedBy>PEDRO HENRIQUE LIMA LEAL</cp:lastModifiedBy>
  <cp:revision>2</cp:revision>
  <dcterms:created xsi:type="dcterms:W3CDTF">2007-11-19T21:30:54Z</dcterms:created>
  <dcterms:modified xsi:type="dcterms:W3CDTF">2024-05-06T18:39:00Z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